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sldIdLst>
    <p:sldId id="272" r:id="rId2"/>
    <p:sldId id="389" r:id="rId3"/>
    <p:sldId id="388" r:id="rId4"/>
    <p:sldId id="361" r:id="rId5"/>
    <p:sldId id="391" r:id="rId6"/>
    <p:sldId id="370" r:id="rId7"/>
    <p:sldId id="414" r:id="rId8"/>
    <p:sldId id="392" r:id="rId9"/>
    <p:sldId id="400" r:id="rId10"/>
    <p:sldId id="396" r:id="rId11"/>
    <p:sldId id="409" r:id="rId12"/>
    <p:sldId id="408" r:id="rId13"/>
    <p:sldId id="397" r:id="rId14"/>
    <p:sldId id="410" r:id="rId15"/>
    <p:sldId id="411" r:id="rId16"/>
    <p:sldId id="402" r:id="rId17"/>
    <p:sldId id="404" r:id="rId18"/>
    <p:sldId id="412" r:id="rId19"/>
    <p:sldId id="413" r:id="rId20"/>
    <p:sldId id="407" r:id="rId21"/>
    <p:sldId id="381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26D"/>
    <a:srgbClr val="37FF91"/>
    <a:srgbClr val="99FF66"/>
    <a:srgbClr val="000066"/>
    <a:srgbClr val="9A368C"/>
    <a:srgbClr val="44361C"/>
    <a:srgbClr val="6860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5842" autoAdjust="0"/>
  </p:normalViewPr>
  <p:slideViewPr>
    <p:cSldViewPr>
      <p:cViewPr>
        <p:scale>
          <a:sx n="75" d="100"/>
          <a:sy n="75" d="100"/>
        </p:scale>
        <p:origin x="-1902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опрошенных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Зеленые газоны</c:v>
                </c:pt>
                <c:pt idx="1">
                  <c:v>Цветочные скульптуры</c:v>
                </c:pt>
                <c:pt idx="2">
                  <c:v>Деревья и кустарники</c:v>
                </c:pt>
                <c:pt idx="3">
                  <c:v>Цветочные клумбы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0.2</c:v>
                </c:pt>
                <c:pt idx="2">
                  <c:v>0.5</c:v>
                </c:pt>
                <c:pt idx="3">
                  <c:v>0.85000000000000009</c:v>
                </c:pt>
              </c:numCache>
            </c:numRef>
          </c:val>
        </c:ser>
        <c:dLbls/>
        <c:shape val="box"/>
        <c:axId val="97284096"/>
        <c:axId val="97285632"/>
        <c:axId val="80159168"/>
      </c:bar3DChart>
      <c:catAx>
        <c:axId val="97284096"/>
        <c:scaling>
          <c:orientation val="minMax"/>
        </c:scaling>
        <c:axPos val="b"/>
        <c:tickLblPos val="nextTo"/>
        <c:crossAx val="97285632"/>
        <c:crosses val="autoZero"/>
        <c:auto val="1"/>
        <c:lblAlgn val="ctr"/>
        <c:lblOffset val="100"/>
      </c:catAx>
      <c:valAx>
        <c:axId val="97285632"/>
        <c:scaling>
          <c:orientation val="minMax"/>
        </c:scaling>
        <c:axPos val="l"/>
        <c:majorGridlines/>
        <c:numFmt formatCode="0%" sourceLinked="1"/>
        <c:tickLblPos val="nextTo"/>
        <c:crossAx val="97284096"/>
        <c:crosses val="autoZero"/>
        <c:crossBetween val="between"/>
      </c:valAx>
      <c:serAx>
        <c:axId val="80159168"/>
        <c:scaling>
          <c:orientation val="minMax"/>
        </c:scaling>
        <c:delete val="1"/>
        <c:axPos val="b"/>
        <c:tickLblPos val="none"/>
        <c:crossAx val="9728563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D33D4A-38C6-46B8-80C0-B0C51D82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3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525A5-D9A2-4CA9-BC10-A100697EA0C5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5B8B1-366F-4587-A46E-8E5B9F0DE837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F5C13-3696-4C7F-90BE-28AE4E6FB4BF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00295E-6EA1-4E1B-AD31-B540ABD80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4C936-76A0-4173-A18F-9784740543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5443CF6-C227-4BE7-9F1C-7EEB489BFA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3D0732F-A541-4A9F-87EA-C2EE51DAA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FA12E0-2501-4BC1-A06F-8831BAF1E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6768C-8ABD-4B5C-AEB7-65D05FA7C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CC6361-E490-46E3-92E6-E9E4516C0F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BA8D520F-62AE-46AF-B2FD-9FED0BFEF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8C1D1B-ABE7-45A0-A615-1AC794B6CB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CA9D94-4718-426E-8677-B8519A626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743D02AA-E2D7-4B0F-83E2-015067377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685730-1797-4780-8924-FEB963CA8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5791200" cy="1447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choolBook"/>
            </a:endParaRPr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52400" y="1676400"/>
            <a:ext cx="8763000" cy="3200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lin ang="5400000" scaled="1"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lnSpc>
                <a:spcPct val="130000"/>
              </a:lnSpc>
            </a:pPr>
            <a:r>
              <a:rPr lang="ru-RU" sz="3600" b="1" i="1" dirty="0" smtClean="0">
                <a:solidFill>
                  <a:schemeClr val="bg1"/>
                </a:solidFill>
                <a:latin typeface="Comic Sans MS" pitchFamily="66" charset="0"/>
              </a:rPr>
              <a:t>Научно-исследовательская работа</a:t>
            </a:r>
          </a:p>
          <a:p>
            <a:pPr lvl="1">
              <a:lnSpc>
                <a:spcPct val="130000"/>
              </a:lnSpc>
            </a:pPr>
            <a:r>
              <a:rPr lang="ru-RU" sz="3600" b="1" i="1" dirty="0" smtClean="0">
                <a:solidFill>
                  <a:schemeClr val="bg1"/>
                </a:solidFill>
                <a:latin typeface="Comic Sans MS" pitchFamily="66" charset="0"/>
              </a:rPr>
              <a:t>«Не зеленый парк»</a:t>
            </a:r>
            <a:endParaRPr lang="ru-RU" sz="36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1752600" y="136808"/>
            <a:ext cx="70866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dirty="0" smtClean="0">
                <a:latin typeface="+mj-lt"/>
              </a:rPr>
              <a:t>Муниципальное автономное образовательное учреждение</a:t>
            </a:r>
          </a:p>
          <a:p>
            <a:r>
              <a:rPr lang="ru-RU" sz="1800" dirty="0" smtClean="0">
                <a:latin typeface="+mj-lt"/>
              </a:rPr>
              <a:t> «Средняя общеобразовательная школа № 1» г.Нурлат </a:t>
            </a:r>
          </a:p>
          <a:p>
            <a:r>
              <a:rPr lang="ru-RU" sz="1800" dirty="0" err="1" smtClean="0">
                <a:latin typeface="+mj-lt"/>
              </a:rPr>
              <a:t>Нурлатского</a:t>
            </a:r>
            <a:r>
              <a:rPr lang="ru-RU" sz="1800" dirty="0" smtClean="0">
                <a:latin typeface="+mj-lt"/>
              </a:rPr>
              <a:t> муниципального района Республики Татарстан</a:t>
            </a:r>
          </a:p>
          <a:p>
            <a:pPr indent="450850">
              <a:defRPr/>
            </a:pPr>
            <a:endParaRPr lang="ru-RU" sz="1300" b="1" dirty="0">
              <a:solidFill>
                <a:srgbClr val="44361C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533400" y="5715000"/>
            <a:ext cx="70104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1300" b="1" i="1" dirty="0">
                <a:latin typeface="+mn-lt"/>
                <a:cs typeface="Times New Roman" pitchFamily="18" charset="0"/>
              </a:rPr>
              <a:t>Руководитель работы</a:t>
            </a:r>
            <a:r>
              <a:rPr lang="ru-RU" sz="1300" b="1" dirty="0" smtClean="0">
                <a:latin typeface="+mn-lt"/>
                <a:cs typeface="Times New Roman" pitchFamily="18" charset="0"/>
              </a:rPr>
              <a:t>:</a:t>
            </a:r>
          </a:p>
          <a:p>
            <a:pPr algn="l">
              <a:defRPr/>
            </a:pPr>
            <a:r>
              <a:rPr lang="ru-RU" sz="1300" dirty="0" smtClean="0">
                <a:latin typeface="+mn-lt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Головенькина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А.Н., учитель биологии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r>
              <a:rPr lang="ru-RU" sz="1400" dirty="0" smtClean="0"/>
              <a:t>.</a:t>
            </a:r>
            <a:endParaRPr lang="ru-RU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5" name="Rectangle 15"/>
          <p:cNvSpPr>
            <a:spLocks noChangeArrowheads="1"/>
          </p:cNvSpPr>
          <p:nvPr/>
        </p:nvSpPr>
        <p:spPr bwMode="auto">
          <a:xfrm>
            <a:off x="533400" y="4876800"/>
            <a:ext cx="800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1300" b="1" i="1" dirty="0">
                <a:latin typeface="+mn-lt"/>
                <a:cs typeface="Times New Roman" pitchFamily="18" charset="0"/>
              </a:rPr>
              <a:t>Автор работы</a:t>
            </a:r>
            <a:r>
              <a:rPr lang="ru-RU" sz="1300" b="1" dirty="0">
                <a:latin typeface="+mn-lt"/>
                <a:cs typeface="Times New Roman" pitchFamily="18" charset="0"/>
              </a:rPr>
              <a:t>:</a:t>
            </a:r>
          </a:p>
          <a:p>
            <a:pPr algn="l">
              <a:defRPr/>
            </a:pPr>
            <a:r>
              <a:rPr lang="ru-RU" sz="1300" b="1" dirty="0">
                <a:latin typeface="+mn-lt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Борисова Ксения, ученица 11 класса.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300" b="1" dirty="0">
              <a:latin typeface="+mn-lt"/>
              <a:cs typeface="Times New Roman" pitchFamily="18" charset="0"/>
            </a:endParaRPr>
          </a:p>
        </p:txBody>
      </p:sp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324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905000" y="1409185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dirty="0" smtClean="0"/>
              <a:t>Секция экология Республики Татарстан</a:t>
            </a:r>
            <a:endParaRPr lang="ru-RU" sz="1800" b="1" dirty="0">
              <a:solidFill>
                <a:srgbClr val="44361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82" name="Прямоугольник 15"/>
          <p:cNvSpPr>
            <a:spLocks noChangeArrowheads="1"/>
          </p:cNvSpPr>
          <p:nvPr/>
        </p:nvSpPr>
        <p:spPr bwMode="auto">
          <a:xfrm>
            <a:off x="3458735" y="6324600"/>
            <a:ext cx="2399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44361C"/>
                </a:solidFill>
              </a:rPr>
              <a:t>НУРЛАТ  2013 </a:t>
            </a:r>
            <a:r>
              <a:rPr lang="ru-RU" b="1" dirty="0">
                <a:solidFill>
                  <a:srgbClr val="44361C"/>
                </a:solidFill>
              </a:rPr>
              <a:t>год</a:t>
            </a:r>
          </a:p>
        </p:txBody>
      </p:sp>
      <p:pic>
        <p:nvPicPr>
          <p:cNvPr id="12" name="Рисунок 11" descr="i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1865376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00" y="152400"/>
            <a:ext cx="896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имический анализ почвы методом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фильтрации и при помощи лакмусового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индикатора.  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60231"/>
            <a:ext cx="4381500" cy="543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64" y="3909742"/>
            <a:ext cx="2743200" cy="297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40377"/>
            <a:ext cx="2903529" cy="32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33400"/>
            <a:ext cx="6629400" cy="332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314700"/>
            <a:ext cx="4952999" cy="364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84400" y="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4300" y="3884354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 smtClean="0"/>
              <a:t>Зона «А» – рН 5,0</a:t>
            </a:r>
          </a:p>
          <a:p>
            <a:pPr algn="l"/>
            <a:r>
              <a:rPr lang="ru-RU" sz="3600" dirty="0" smtClean="0"/>
              <a:t>Зона «Б» - рН 6,0</a:t>
            </a:r>
          </a:p>
          <a:p>
            <a:pPr algn="l"/>
            <a:r>
              <a:rPr lang="ru-RU" sz="3600" dirty="0" smtClean="0"/>
              <a:t>Зона «В» – рН 6,0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3660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139" y="0"/>
            <a:ext cx="5126522" cy="485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2667000"/>
            <a:ext cx="39116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86200" y="47625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месяц после внесения нами минеральных удобрений повторный анализ почвы показал результат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pH~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7,0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838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мероприятий исследования: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1.Подготовка участка для озеленения. Мероприятия: анализ почвы, планировка участка вручную, разбивка участка.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2.Земляные работы. Мероприятия: подготовка почвы под цветники толщиной слоя насыпки до 10см.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Озеленение. Мероприятия: посев семян однолетних растений, посадка луковиц, корневищ многолетних цветов, посадка рассады однолетних цветов, формирование декоративных клумб.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4.Уход за зелеными насаждениями. Мероприятия: прополка газонов, рыхление цветников, полив насаждений, подкормка.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5.Подготовка участков к зиме. Мероприятия: сбор семян однолетних растений; обрезка, выкапывание  многолетников; вспашка земли.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632402"/>
              </p:ext>
            </p:extLst>
          </p:nvPr>
        </p:nvGraphicFramePr>
        <p:xfrm>
          <a:off x="457200" y="1397000"/>
          <a:ext cx="83058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9855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Зона «А»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Зона «Б»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Зона «В»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Тюльпаны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Люпин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Канны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Нарциссы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Гладиолусы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/>
              <a:t>Посадка многолетних цветковых растений.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884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9173654"/>
              </p:ext>
            </p:extLst>
          </p:nvPr>
        </p:nvGraphicFramePr>
        <p:xfrm>
          <a:off x="381000" y="855365"/>
          <a:ext cx="8610600" cy="554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Зона «А»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Зона «Б»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Зона «В»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Портулак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Бархатцы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Циния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Левкой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Сальвия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Бархатцы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Настурция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Петуния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Настурция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Кохия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Агератум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Эшольция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Алиссум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Астры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Петуния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Сальвия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Циния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Пеларгония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6161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Петуния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/>
              <a:t>Посадка однолетних цветковых растений.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245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выставка_15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" y="1587498"/>
            <a:ext cx="7772400" cy="512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" y="213211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«Средняя общеобразовательная школа № 1»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г.Нурлат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РТ.</a:t>
            </a:r>
          </a:p>
        </p:txBody>
      </p:sp>
    </p:spTree>
    <p:extLst>
      <p:ext uri="{BB962C8B-B14F-4D97-AF65-F5344CB8AC3E}">
        <p14:creationId xmlns:p14="http://schemas.microsoft.com/office/powerpoint/2010/main" xmlns="" val="1002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87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480" y="12700"/>
            <a:ext cx="4648200" cy="309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экоконференция\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3124200"/>
            <a:ext cx="659398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Зона «В»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880" y="35179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Зона «А»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9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8167266"/>
              </p:ext>
            </p:extLst>
          </p:nvPr>
        </p:nvGraphicFramePr>
        <p:xfrm>
          <a:off x="533400" y="1371600"/>
          <a:ext cx="8077200" cy="510539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692400"/>
                <a:gridCol w="2692400"/>
                <a:gridCol w="2692400"/>
              </a:tblGrid>
              <a:tr h="8453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«А»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«Б»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Зона «В»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Сальвия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Астры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Циния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87864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Пеларгония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Циния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Петуния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Алиссум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Петуния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Бархатцы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Петуния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Агератум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Настурция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8453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Портулак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/>
              <a:t>Наиболее приживаемые однолетние цветковые растения.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2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31788808"/>
              </p:ext>
            </p:extLst>
          </p:nvPr>
        </p:nvGraphicFramePr>
        <p:xfrm>
          <a:off x="304800" y="1828800"/>
          <a:ext cx="85344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10832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Зона «А»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Зона «Б»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Зона «В»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10832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Кохия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Сальвия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Эшольция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10832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Левкой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Петуния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116989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Настурция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" y="609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О</a:t>
            </a:r>
            <a:r>
              <a:rPr lang="ru-RU" sz="2400" b="1" dirty="0" smtClean="0"/>
              <a:t>днолетние цветковые растения, которые не прижились в исследуемых зонах.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246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>
            <a:off x="838200" y="3810000"/>
            <a:ext cx="7416800" cy="2570162"/>
          </a:xfrm>
          <a:prstGeom prst="foldedCorner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2057400" y="1600200"/>
            <a:ext cx="6858000" cy="1524000"/>
          </a:xfrm>
          <a:prstGeom prst="foldedCorner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8688" y="558800"/>
            <a:ext cx="6411912" cy="22606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парк  города Нурлат Нурлатского муниципального района Республики Татарстан.</a:t>
            </a:r>
            <a:endParaRPr lang="ru-RU" sz="2800" b="1" dirty="0" smtClean="0">
              <a:solidFill>
                <a:srgbClr val="68603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4572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86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ОБЪЕКТ </a:t>
            </a:r>
            <a:r>
              <a:rPr lang="ru-RU" sz="3200" b="1" dirty="0" smtClean="0">
                <a:solidFill>
                  <a:srgbClr val="686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ИССЛЕДОВАНИЯ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1000" y="4057650"/>
            <a:ext cx="8229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/>
            <a:r>
              <a:rPr lang="ru-RU" sz="2300" b="1">
                <a:solidFill>
                  <a:srgbClr val="686032"/>
                </a:solidFill>
              </a:rPr>
              <a:t>                </a:t>
            </a:r>
            <a:endParaRPr lang="ru-RU" sz="230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76600"/>
            <a:ext cx="345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86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ЦЕЛЬ</a:t>
            </a:r>
            <a:r>
              <a:rPr lang="ru-RU" b="1" dirty="0">
                <a:solidFill>
                  <a:srgbClr val="686032"/>
                </a:solidFill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3962400"/>
            <a:ext cx="739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Благоустроить территорию парка, улучшить и сохранить биологическое разнообразие цветковых растений с разной продолжительностью жизни на данной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3" grpId="0"/>
      <p:bldP spid="6" grpId="0"/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3657600" cy="2743200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"/>
            <a:ext cx="3657600" cy="2667000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0"/>
            <a:ext cx="3657600" cy="2514600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10000"/>
            <a:ext cx="36576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743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Бархатцы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3886200" y="186690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3352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Циния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352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Алиссум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129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>
            <a:spLocks noChangeArrowheads="1"/>
          </p:cNvSpPr>
          <p:nvPr/>
        </p:nvSpPr>
        <p:spPr bwMode="auto">
          <a:xfrm>
            <a:off x="177800" y="304800"/>
            <a:ext cx="8763000" cy="6172200"/>
          </a:xfrm>
          <a:prstGeom prst="flowChartProcess">
            <a:avLst/>
          </a:prstGeom>
          <a:gradFill rotWithShape="0">
            <a:gsLst>
              <a:gs pos="0">
                <a:srgbClr val="00F26D"/>
              </a:gs>
              <a:gs pos="50000">
                <a:srgbClr val="FFFF00"/>
              </a:gs>
              <a:gs pos="100000">
                <a:srgbClr val="00F26D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6400" y="358775"/>
            <a:ext cx="8305800" cy="606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Благодарю Вас за внимание!</a:t>
            </a:r>
          </a:p>
          <a:p>
            <a:pPr>
              <a:defRPr/>
            </a:pPr>
            <a:endParaRPr lang="ru-RU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>
              <a:defRPr/>
            </a:pP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уважением,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Борисова Ксения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7700" y="5360192"/>
            <a:ext cx="952500" cy="531813"/>
          </a:xfrm>
          <a:prstGeom prst="notchedRightArrow">
            <a:avLst>
              <a:gd name="adj1" fmla="val 50000"/>
              <a:gd name="adj2" fmla="val 44967"/>
            </a:avLst>
          </a:prstGeom>
          <a:solidFill>
            <a:srgbClr val="00B05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28800" y="533400"/>
            <a:ext cx="6756400" cy="533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28800" y="2514600"/>
            <a:ext cx="67818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828800" y="3581400"/>
            <a:ext cx="6756400" cy="533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609600"/>
            <a:ext cx="6896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Разделить территорию парка на цветущие зоны (сектора).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5400" y="3657600"/>
            <a:ext cx="657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Подготовить план озеленения территории парка.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09600" y="609600"/>
            <a:ext cx="952500" cy="533400"/>
          </a:xfrm>
          <a:prstGeom prst="notchedRightArrow">
            <a:avLst>
              <a:gd name="adj1" fmla="val 50000"/>
              <a:gd name="adj2" fmla="val 44833"/>
            </a:avLst>
          </a:prstGeom>
          <a:solidFill>
            <a:srgbClr val="00B05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828800" y="1143000"/>
            <a:ext cx="6781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35200" y="3370263"/>
            <a:ext cx="657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28800" y="1143000"/>
            <a:ext cx="6572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каждом секторе дать описательную характеристику эколого-географических особенностей расположения почвенного участка, а также  провести химический анализ для определения  почвы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2514600"/>
            <a:ext cx="6781800" cy="1015663"/>
          </a:xfrm>
          <a:prstGeom prst="rect">
            <a:avLst/>
          </a:prstGeom>
          <a:solidFill>
            <a:schemeClr val="accent4">
              <a:lumMod val="40000"/>
              <a:lumOff val="6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Выбрать растения для посадки в  цветниковые зоны в зависимости от характеристик почвы, рельефа, освещенности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803400" y="4267200"/>
            <a:ext cx="6781800" cy="685800"/>
          </a:xfrm>
          <a:prstGeom prst="rect">
            <a:avLst/>
          </a:prstGeom>
          <a:solidFill>
            <a:schemeClr val="accent4">
              <a:lumMod val="75000"/>
              <a:alpha val="33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28800" y="4267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Корректировать мероприятия по насаждению цветочных растений в течение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весенне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– летнего периода.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803400" y="5066337"/>
            <a:ext cx="6781800" cy="1066800"/>
          </a:xfrm>
          <a:prstGeom prst="rect">
            <a:avLst/>
          </a:prstGeom>
          <a:solidFill>
            <a:schemeClr val="accent4">
              <a:lumMod val="75000"/>
              <a:alpha val="41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841500" y="5118266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Определить какие из цветочных растений обладают минимальными требованиями по уходу и не требуют для озеленения больших финансовых затрат.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609600" y="4343400"/>
            <a:ext cx="952500" cy="533400"/>
          </a:xfrm>
          <a:prstGeom prst="notchedRightArrow">
            <a:avLst>
              <a:gd name="adj1" fmla="val 50000"/>
              <a:gd name="adj2" fmla="val 44833"/>
            </a:avLst>
          </a:prstGeom>
          <a:solidFill>
            <a:srgbClr val="00B05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609600" y="2743200"/>
            <a:ext cx="952500" cy="533400"/>
          </a:xfrm>
          <a:prstGeom prst="notchedRightArrow">
            <a:avLst>
              <a:gd name="adj1" fmla="val 50000"/>
              <a:gd name="adj2" fmla="val 44833"/>
            </a:avLst>
          </a:prstGeom>
          <a:solidFill>
            <a:srgbClr val="00B05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609600" y="3581400"/>
            <a:ext cx="952500" cy="533400"/>
          </a:xfrm>
          <a:prstGeom prst="notchedRightArrow">
            <a:avLst>
              <a:gd name="adj1" fmla="val 50000"/>
              <a:gd name="adj2" fmla="val 44833"/>
            </a:avLst>
          </a:prstGeom>
          <a:solidFill>
            <a:srgbClr val="00B05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9600" y="1524000"/>
            <a:ext cx="952500" cy="533400"/>
          </a:xfrm>
          <a:prstGeom prst="notchedRightArrow">
            <a:avLst>
              <a:gd name="adj1" fmla="val 50000"/>
              <a:gd name="adj2" fmla="val 44833"/>
            </a:avLst>
          </a:prstGeom>
          <a:solidFill>
            <a:srgbClr val="00B05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5" grpId="0" animBg="1"/>
      <p:bldP spid="16" grpId="0" animBg="1"/>
      <p:bldP spid="19" grpId="0"/>
      <p:bldP spid="22" grpId="0" animBg="1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4500" y="228600"/>
            <a:ext cx="8135938" cy="630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228600"/>
            <a:ext cx="8229600" cy="8540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b="1" smtClean="0">
                <a:solidFill>
                  <a:srgbClr val="FF0000"/>
                </a:solidFill>
              </a:rPr>
              <a:t>    АКТУАЛЬНОСТЬ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1219200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Овал 1"/>
          <p:cNvSpPr>
            <a:spLocks noChangeArrowheads="1"/>
          </p:cNvSpPr>
          <p:nvPr/>
        </p:nvSpPr>
        <p:spPr bwMode="auto">
          <a:xfrm>
            <a:off x="57150" y="1143000"/>
            <a:ext cx="444500" cy="42545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63500" y="5492750"/>
            <a:ext cx="381000" cy="4699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5" descr="CRIM00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58" y="858838"/>
            <a:ext cx="7893580" cy="59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596265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Территория городского парка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554" grpId="0"/>
      <p:bldP spid="8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RIM00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76600" y="5867400"/>
            <a:ext cx="563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часть городского парка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Grp="1" noChangeArrowheads="1"/>
          </p:cNvSpPr>
          <p:nvPr>
            <p:ph type="title"/>
          </p:nvPr>
        </p:nvSpPr>
        <p:spPr>
          <a:xfrm>
            <a:off x="0" y="333792"/>
            <a:ext cx="9144000" cy="1024692"/>
          </a:xfrm>
          <a:custGeom>
            <a:avLst/>
            <a:gdLst>
              <a:gd name="T0" fmla="*/ 0 w 94783"/>
              <a:gd name="T1" fmla="*/ 2147483647 h 21600"/>
              <a:gd name="T2" fmla="*/ 2147483647 w 94783"/>
              <a:gd name="T3" fmla="*/ 2147483647 h 21600"/>
              <a:gd name="T4" fmla="*/ 2147483647 w 94783"/>
              <a:gd name="T5" fmla="*/ 2147483647 h 21600"/>
              <a:gd name="T6" fmla="*/ 2147483647 w 94783"/>
              <a:gd name="T7" fmla="*/ 2147483647 h 21600"/>
              <a:gd name="T8" fmla="*/ 2147483647 w 94783"/>
              <a:gd name="T9" fmla="*/ 2147483647 h 21600"/>
              <a:gd name="T10" fmla="*/ 2147483647 w 94783"/>
              <a:gd name="T11" fmla="*/ 2147483647 h 21600"/>
              <a:gd name="T12" fmla="*/ 2147483647 w 94783"/>
              <a:gd name="T13" fmla="*/ 0 h 21600"/>
              <a:gd name="T14" fmla="*/ 2147483647 w 94783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522 w 94783"/>
              <a:gd name="T25" fmla="*/ 2170 h 21600"/>
              <a:gd name="T26" fmla="*/ 85261 w 94783"/>
              <a:gd name="T27" fmla="*/ 1943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783" h="21600">
                <a:moveTo>
                  <a:pt x="0" y="0"/>
                </a:moveTo>
                <a:lnTo>
                  <a:pt x="0" y="21600"/>
                </a:lnTo>
                <a:lnTo>
                  <a:pt x="94783" y="21600"/>
                </a:lnTo>
                <a:lnTo>
                  <a:pt x="94783" y="0"/>
                </a:lnTo>
                <a:lnTo>
                  <a:pt x="0" y="0"/>
                </a:lnTo>
                <a:close/>
                <a:moveTo>
                  <a:pt x="2170" y="2170"/>
                </a:moveTo>
                <a:lnTo>
                  <a:pt x="2170" y="19430"/>
                </a:lnTo>
                <a:lnTo>
                  <a:pt x="92613" y="19430"/>
                </a:lnTo>
                <a:lnTo>
                  <a:pt x="92613" y="2170"/>
                </a:lnTo>
                <a:lnTo>
                  <a:pt x="2170" y="217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0" scaled="1"/>
          </a:gradFill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 lIns="540000" tIns="180000" rIns="540000" bIns="180000">
            <a:spAutoFit/>
            <a:flatTx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исследовательской работы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28800" y="1600200"/>
            <a:ext cx="6781800" cy="633729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square" lIns="126000" tIns="0" rIns="126000" bIns="1800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исследуемой территории, анализ озеленения ландшафтов;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28800" y="2514600"/>
            <a:ext cx="6781800" cy="633729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square" lIns="126000" tIns="0" rIns="126000" bIns="1800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горожан с целью внесения предложений по озеленению парковой зоны;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03400" y="5224462"/>
            <a:ext cx="6794500" cy="325952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lIns="126000" tIns="0" rIns="126000" bIns="1800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секторов</a:t>
            </a:r>
            <a:r>
              <a:rPr lang="ru-RU" dirty="0" smtClean="0"/>
              <a:t>.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990600" y="1752600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990600" y="3581400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990600" y="5867400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28800" y="4267200"/>
            <a:ext cx="6781800" cy="633729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square" lIns="126000" tIns="0" rIns="126000" bIns="1800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сопоставление теоретических и практических предложений;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16100" y="5901811"/>
            <a:ext cx="6781800" cy="325952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square" lIns="126000" tIns="0" rIns="126000" bIns="1800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выполнением практической работы;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828800" y="3581400"/>
            <a:ext cx="6781800" cy="325952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wrap="square" lIns="126000" tIns="0" rIns="126000" bIns="1800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секторов, расчет насаждений;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990600" y="5257800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990600" y="4419600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990600" y="2667000"/>
            <a:ext cx="647700" cy="360363"/>
          </a:xfrm>
          <a:prstGeom prst="notched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2625797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56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28600" y="0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Функциональные зоны осуществляемого исследования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зоны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осуществляемого исследования: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3962399" cy="250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1447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Зона «А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незащищенный участок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южной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485915"/>
            <a:ext cx="5029200" cy="170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0" y="4266122"/>
            <a:ext cx="5422900" cy="259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228600" y="322745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Зона «Б»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участок, защищенный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ветра деревьями.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708353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Зона «В»-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западной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парка,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защищенный от ветра зданием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жилых домов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деревьями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19012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4001</TotalTime>
  <Words>588</Words>
  <Application>Microsoft Office PowerPoint</Application>
  <PresentationFormat>Экран (4:3)</PresentationFormat>
  <Paragraphs>124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Слайд 1</vt:lpstr>
      <vt:lpstr>Городской парк  города Нурлат Нурлатского муниципального района Республики Татарстан.</vt:lpstr>
      <vt:lpstr>Задачи</vt:lpstr>
      <vt:lpstr>    АКТУАЛЬНОСТЬ </vt:lpstr>
      <vt:lpstr>Слайд 5</vt:lpstr>
      <vt:lpstr>Методы исследовательской работы</vt:lpstr>
      <vt:lpstr>Результаты анкетирования населения</vt:lpstr>
      <vt:lpstr>Слайд 8</vt:lpstr>
      <vt:lpstr>Функциональные зоны осуществляемого исследования: </vt:lpstr>
      <vt:lpstr>Слайд 10</vt:lpstr>
      <vt:lpstr>Слайд 11</vt:lpstr>
      <vt:lpstr>Слайд 12</vt:lpstr>
      <vt:lpstr>Ход работы: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Ксения</dc:creator>
  <cp:lastModifiedBy>USER</cp:lastModifiedBy>
  <cp:revision>209</cp:revision>
  <cp:lastPrinted>1601-01-01T00:00:00Z</cp:lastPrinted>
  <dcterms:created xsi:type="dcterms:W3CDTF">1601-01-01T00:00:00Z</dcterms:created>
  <dcterms:modified xsi:type="dcterms:W3CDTF">2014-06-09T14:26:38Z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